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6" r:id="rId1"/>
  </p:sldMasterIdLst>
  <p:notesMasterIdLst>
    <p:notesMasterId r:id="rId18"/>
  </p:notesMasterIdLst>
  <p:sldIdLst>
    <p:sldId id="256" r:id="rId2"/>
    <p:sldId id="259" r:id="rId3"/>
    <p:sldId id="265" r:id="rId4"/>
    <p:sldId id="273" r:id="rId5"/>
    <p:sldId id="260" r:id="rId6"/>
    <p:sldId id="266" r:id="rId7"/>
    <p:sldId id="267" r:id="rId8"/>
    <p:sldId id="261" r:id="rId9"/>
    <p:sldId id="268" r:id="rId10"/>
    <p:sldId id="262" r:id="rId11"/>
    <p:sldId id="269" r:id="rId12"/>
    <p:sldId id="263" r:id="rId13"/>
    <p:sldId id="270" r:id="rId14"/>
    <p:sldId id="271" r:id="rId15"/>
    <p:sldId id="272" r:id="rId16"/>
    <p:sldId id="264" r:id="rId1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45"/>
    <p:restoredTop sz="87442"/>
  </p:normalViewPr>
  <p:slideViewPr>
    <p:cSldViewPr snapToGrid="0" snapToObjects="1">
      <p:cViewPr varScale="1">
        <p:scale>
          <a:sx n="126" d="100"/>
          <a:sy n="126" d="100"/>
        </p:scale>
        <p:origin x="208" y="3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CAFDE-B2B3-834E-956B-C77D518E30FD}" type="datetimeFigureOut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66B8A-B6C4-1C42-80A4-9748D3F966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1985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66B8A-B6C4-1C42-80A4-9748D3F9667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3418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マイクロバイオームのデータ分析をする手法の論文</a:t>
            </a:r>
            <a:endParaRPr kumimoji="1" lang="en-US" altLang="ja-JP" dirty="0"/>
          </a:p>
          <a:p>
            <a:r>
              <a:rPr kumimoji="1" lang="ja-JP" altLang="en-US"/>
              <a:t>名前だけだと、何をしているかわかりづらいので、まず、専門用語の説明とタイトルの説明からしていきます。</a:t>
            </a:r>
            <a:endParaRPr kumimoji="1" lang="en-US" altLang="ja-JP" dirty="0"/>
          </a:p>
          <a:p>
            <a:r>
              <a:rPr kumimoji="1" lang="ja-JP" altLang="en-US"/>
              <a:t>マイクロバイオームの分析において、ヒストグラムスケッチの技術を使おうという研究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66B8A-B6C4-1C42-80A4-9748D3F9667D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4366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マイクロバイオームのデータは、いろいろあるが、</a:t>
            </a:r>
            <a:r>
              <a:rPr kumimoji="1" lang="en-US" altLang="ja-JP" dirty="0"/>
              <a:t>k-</a:t>
            </a:r>
            <a:r>
              <a:rPr kumimoji="1" lang="en-US" altLang="ja-JP" dirty="0" err="1"/>
              <a:t>mer</a:t>
            </a:r>
            <a:r>
              <a:rPr kumimoji="1" lang="ja-JP" altLang="en-US"/>
              <a:t>スペクトルというデータを用いる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簡単にいうと、変化する</a:t>
            </a:r>
            <a:r>
              <a:rPr kumimoji="1" lang="en-US" altLang="ja-JP" dirty="0"/>
              <a:t>DNA</a:t>
            </a:r>
            <a:r>
              <a:rPr kumimoji="1" lang="ja-JP" altLang="en-US"/>
              <a:t>データを分析して、バイオームをクラスタリングし、バイオームの組成の変化を特定していく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66B8A-B6C4-1C42-80A4-9748D3F9667D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6156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分析とは、ゲノムの特性を調べる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66B8A-B6C4-1C42-80A4-9748D3F9667D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5507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Min-hash</a:t>
            </a:r>
            <a:r>
              <a:rPr kumimoji="1" lang="ja-JP" altLang="en-US"/>
              <a:t>とは、集合に対するハッシュ関数で、</a:t>
            </a:r>
            <a:r>
              <a:rPr kumimoji="1" lang="en-US" altLang="ja-JP" dirty="0"/>
              <a:t>2</a:t>
            </a:r>
            <a:r>
              <a:rPr kumimoji="1" lang="ja-JP" altLang="en-US"/>
              <a:t>つの集合がどれだけ類似しているかを素早く調べる方法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66B8A-B6C4-1C42-80A4-9748D3F9667D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9051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クラスタリングできない身体部位が減り、類似性を図る精度が増した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他の手法より、速度が断然速くなった</a:t>
            </a:r>
            <a:endParaRPr kumimoji="1" lang="en-US" altLang="ja-JP" dirty="0"/>
          </a:p>
          <a:p>
            <a:r>
              <a:rPr kumimoji="1" lang="en-US" altLang="ja-JP" dirty="0"/>
              <a:t>16</a:t>
            </a:r>
            <a:r>
              <a:rPr kumimoji="1" lang="ja-JP" altLang="en-US"/>
              <a:t>倍、</a:t>
            </a:r>
            <a:r>
              <a:rPr kumimoji="1" lang="en-US" altLang="ja-JP" dirty="0"/>
              <a:t>17</a:t>
            </a:r>
            <a:r>
              <a:rPr kumimoji="1" lang="ja-JP" altLang="en-US"/>
              <a:t>倍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66B8A-B6C4-1C42-80A4-9748D3F9667D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01067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食事による犬の体の中の細菌のデータの類似度</a:t>
            </a:r>
            <a:endParaRPr kumimoji="1" lang="en-US" altLang="ja-JP" dirty="0"/>
          </a:p>
          <a:p>
            <a:r>
              <a:rPr kumimoji="1" lang="ja-JP" altLang="en-US"/>
              <a:t>サンプルデータの</a:t>
            </a:r>
            <a:r>
              <a:rPr kumimoji="1" lang="en-US" altLang="ja-JP" dirty="0"/>
              <a:t>a :0.005%, b: 0,05%, c: 0.5%</a:t>
            </a:r>
            <a:r>
              <a:rPr kumimoji="1" lang="ja-JP" altLang="en-US"/>
              <a:t>　を使用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食事変えると、細菌の種類が変わっているということ</a:t>
            </a:r>
            <a:r>
              <a:rPr kumimoji="1" lang="en-US" altLang="ja-JP" dirty="0"/>
              <a:t>(</a:t>
            </a:r>
            <a:r>
              <a:rPr kumimoji="1" lang="ja-JP" altLang="en-US"/>
              <a:t>類似度が低いから</a:t>
            </a:r>
            <a:r>
              <a:rPr kumimoji="1" lang="en-US" altLang="ja-JP" dirty="0"/>
              <a:t>)</a:t>
            </a:r>
          </a:p>
          <a:p>
            <a:r>
              <a:rPr kumimoji="1" lang="ja-JP" altLang="en-US"/>
              <a:t>元の研究のデータと一致する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この実験から、全体ではなく、一部の読み取りでも、正しくクラスター化できることを示している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66B8A-B6C4-1C42-80A4-9748D3F9667D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380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microbiome</a:t>
            </a:r>
            <a:r>
              <a:rPr kumimoji="1" lang="ja-JP" altLang="en-US"/>
              <a:t>の主成分を分析し、</a:t>
            </a:r>
            <a:endParaRPr kumimoji="1" lang="en-US" altLang="ja-JP" dirty="0"/>
          </a:p>
          <a:p>
            <a:r>
              <a:rPr kumimoji="1" lang="ja-JP" altLang="en-US"/>
              <a:t>データの読み方はいまいちわからないが、</a:t>
            </a:r>
            <a:r>
              <a:rPr kumimoji="1" lang="en-US" altLang="ja-JP" dirty="0"/>
              <a:t>1</a:t>
            </a:r>
            <a:r>
              <a:rPr kumimoji="1" lang="ja-JP" altLang="en-US"/>
              <a:t>つのサンプルでちゃんと正しい答えを返した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星が検索クエリ</a:t>
            </a:r>
            <a:endParaRPr kumimoji="1" lang="en-US" altLang="ja-JP" dirty="0"/>
          </a:p>
          <a:p>
            <a:r>
              <a:rPr kumimoji="1" lang="ja-JP" altLang="en-US"/>
              <a:t>実行したら、赤丸に囲まれている点が返って来た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口の中から取った細菌叢のデータ→口の中だよー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特定の部位からのスケッチが、同じ部位からのサンプルを返している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66B8A-B6C4-1C42-80A4-9748D3F9667D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5011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/>
          <a:p>
            <a:fld id="{6A4F4D11-A9AC-7647-8BD6-805F53A81657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56033" y="134930"/>
            <a:ext cx="811019" cy="503578"/>
          </a:xfrm>
        </p:spPr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2379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/>
          <a:p>
            <a:fld id="{F8646E54-4533-1C4E-B948-E64E0DE1D820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526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/>
          <a:p>
            <a:fld id="{A264AF73-4DA5-F64B-BBEA-D4699AC31B7B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9037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E8D3A7FE-9327-6F42-9DAE-D1DC33759273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9600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/>
          <a:p>
            <a:fld id="{ED336007-625C-6F4A-9D41-221081D957BC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9771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/>
          <a:p>
            <a:fld id="{C433E576-42AC-3F41-B979-B05609C9A6F1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132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/>
          <a:p>
            <a:fld id="{A36F8E6D-0D0C-B148-89C4-48302691E5CE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53753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/>
          <a:p>
            <a:fld id="{141740DE-232E-1445-9D48-C2FAC552B33A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1856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/>
          <a:p>
            <a:fld id="{11D87E6D-3BF9-464B-BC77-FA9B3D98ACEE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0078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/>
          <a:lstStyle/>
          <a:p>
            <a:fld id="{F3B14908-7662-EA45-97A4-2C9325F444FD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0773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B1B8F3E3-5FA5-6140-AACC-25F49DD5B60B}" type="datetime1">
              <a:rPr kumimoji="1" lang="ja-JP" altLang="en-US" smtClean="0"/>
              <a:t>2021/11/18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CA9259F1-6CA6-B243-B8B4-60489EF6CFA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2389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37408"/>
            <a:ext cx="11061730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186643"/>
            <a:ext cx="11061730" cy="4936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21355" y="91859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93A5079-F6E1-374B-BEF2-E44A163B5C2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73782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800" b="1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Wingdings" pitchFamily="2" charset="2"/>
        <a:buChar char="Ø"/>
        <a:defRPr kumimoji="1" sz="20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Wingdings" pitchFamily="2" charset="2"/>
        <a:buChar char="p"/>
        <a:defRPr kumimoji="1" sz="18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42E0F1-48D4-504E-98AF-891893FE65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2800" b="1" dirty="0"/>
              <a:t>Streaming histogram sketching for rapid microbiome analytics</a:t>
            </a:r>
            <a:endParaRPr kumimoji="1" lang="ja-JP" altLang="en-US" sz="2800" b="1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091E4A5-171E-2146-B10A-53A62AF0FB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2000" b="1"/>
              <a:t>古賀研究室　</a:t>
            </a:r>
            <a:r>
              <a:rPr lang="en-US" altLang="ja-JP" sz="2000" b="1" dirty="0"/>
              <a:t>M2</a:t>
            </a:r>
            <a:r>
              <a:rPr kumimoji="1" lang="ja-JP" altLang="en-US" sz="2000" b="1"/>
              <a:t> 三原寛寿</a:t>
            </a:r>
            <a:endParaRPr kumimoji="1" lang="en-US" altLang="ja-JP" sz="2000" b="1" dirty="0"/>
          </a:p>
          <a:p>
            <a:r>
              <a:rPr kumimoji="1" lang="en-US" altLang="ja-JP" sz="2000" b="1" dirty="0"/>
              <a:t> 2021/11/19</a:t>
            </a:r>
            <a:endParaRPr kumimoji="1" lang="ja-JP" altLang="en-US" sz="2000" b="1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C93986F-E52B-C440-A92B-9DA183953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5174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568963-6335-3E41-8166-4FA303304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err="1"/>
              <a:t>Histosketch</a:t>
            </a:r>
            <a:r>
              <a:rPr kumimoji="1" lang="ja-JP" altLang="en-US"/>
              <a:t>の生成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2CB13A-ED8B-A742-BE87-CBC76C270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生成</a:t>
            </a:r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95E7A15-5DDB-9048-A627-4B5831901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10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73316CA-9766-8447-A05F-2145B5084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162" y="2320607"/>
            <a:ext cx="5814264" cy="2668631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552B2D1C-587A-7348-A243-55E1595EF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852" y="1664140"/>
            <a:ext cx="3899459" cy="445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930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3C71DB-C2BA-E747-892F-2979DF986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Histosketch</a:t>
            </a:r>
            <a:r>
              <a:rPr lang="ja-JP" altLang="en-US"/>
              <a:t>更新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D762135-2248-894A-9A79-9306F5358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11</a:t>
            </a:fld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5E57C7FF-9B01-AD47-B893-77EE17484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4315" y="1186643"/>
            <a:ext cx="57531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434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3C35D7-3F71-4343-BBF3-0767F2A86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/>
              <a:t>ヒト</a:t>
            </a:r>
            <a:r>
              <a:rPr kumimoji="1" lang="ja-JP" altLang="en-US"/>
              <a:t>の</a:t>
            </a:r>
            <a:r>
              <a:rPr kumimoji="1" lang="en-US" altLang="ja-JP" dirty="0"/>
              <a:t>Microbiome</a:t>
            </a:r>
            <a:r>
              <a:rPr kumimoji="1" lang="ja-JP" altLang="en-US"/>
              <a:t>データのクラスタリング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282490A-AE89-794A-AC93-68385C53D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ペアワイズ</a:t>
            </a:r>
            <a:r>
              <a:rPr kumimoji="1" lang="ja-JP" altLang="en-US"/>
              <a:t>類似性を図り、クラスター化する</a:t>
            </a:r>
            <a:r>
              <a:rPr lang="ja-JP" altLang="en-US"/>
              <a:t>速度と能力を評価</a:t>
            </a:r>
            <a:endParaRPr lang="en-US" altLang="ja-JP" dirty="0"/>
          </a:p>
          <a:p>
            <a:pPr lvl="1"/>
            <a:r>
              <a:rPr lang="en-US" altLang="ja-JP" dirty="0"/>
              <a:t>48</a:t>
            </a:r>
            <a:r>
              <a:rPr lang="ja-JP" altLang="en-US"/>
              <a:t>個の</a:t>
            </a:r>
            <a:r>
              <a:rPr lang="en-US" altLang="ja-JP" dirty="0"/>
              <a:t>microbiome</a:t>
            </a:r>
            <a:r>
              <a:rPr lang="ja-JP" altLang="en-US"/>
              <a:t>サンプルを利用し、類似性を比較</a:t>
            </a:r>
            <a:endParaRPr lang="en-US" altLang="ja-JP" dirty="0"/>
          </a:p>
          <a:p>
            <a:pPr lvl="1"/>
            <a:r>
              <a:rPr lang="en-US" altLang="ja-JP" dirty="0"/>
              <a:t>a : HULK(</a:t>
            </a:r>
            <a:r>
              <a:rPr lang="en-US" altLang="ja-JP" dirty="0" err="1"/>
              <a:t>histosketch</a:t>
            </a:r>
            <a:r>
              <a:rPr lang="ja-JP" altLang="en-US"/>
              <a:t>を使用した提案手法</a:t>
            </a:r>
            <a:r>
              <a:rPr lang="en-US" altLang="ja-JP" dirty="0"/>
              <a:t>) , 1</a:t>
            </a:r>
            <a:r>
              <a:rPr lang="ja-JP" altLang="en-US"/>
              <a:t>分</a:t>
            </a:r>
            <a:r>
              <a:rPr lang="en-US" altLang="ja-JP" dirty="0"/>
              <a:t>30</a:t>
            </a:r>
            <a:r>
              <a:rPr lang="ja-JP" altLang="en-US"/>
              <a:t>秒</a:t>
            </a:r>
            <a:endParaRPr lang="en-US" altLang="ja-JP" dirty="0"/>
          </a:p>
          <a:p>
            <a:pPr lvl="2"/>
            <a:r>
              <a:rPr lang="en-US" altLang="ja-JP" dirty="0"/>
              <a:t>2</a:t>
            </a:r>
            <a:r>
              <a:rPr lang="ja-JP" altLang="en-US"/>
              <a:t>つのサンプルがクラスタリング失敗</a:t>
            </a:r>
            <a:endParaRPr lang="en-US" altLang="ja-JP" dirty="0"/>
          </a:p>
          <a:p>
            <a:pPr lvl="1"/>
            <a:r>
              <a:rPr kumimoji="1" lang="en-US" altLang="ja-JP" dirty="0"/>
              <a:t>b : Min-hash, 25</a:t>
            </a:r>
            <a:r>
              <a:rPr kumimoji="1" lang="ja-JP" altLang="en-US"/>
              <a:t>分</a:t>
            </a:r>
            <a:r>
              <a:rPr kumimoji="1" lang="en-US" altLang="ja-JP" dirty="0"/>
              <a:t>17</a:t>
            </a:r>
            <a:r>
              <a:rPr kumimoji="1" lang="ja-JP" altLang="en-US"/>
              <a:t>秒</a:t>
            </a:r>
            <a:endParaRPr kumimoji="1" lang="en-US" altLang="ja-JP" dirty="0"/>
          </a:p>
          <a:p>
            <a:pPr lvl="2"/>
            <a:r>
              <a:rPr lang="en-US" altLang="ja-JP" dirty="0"/>
              <a:t>8</a:t>
            </a:r>
            <a:r>
              <a:rPr lang="ja-JP" altLang="en-US"/>
              <a:t>つのサンプルがクラスタリング失敗</a:t>
            </a:r>
            <a:endParaRPr kumimoji="1" lang="en-US" altLang="ja-JP" dirty="0"/>
          </a:p>
          <a:p>
            <a:pPr lvl="1"/>
            <a:r>
              <a:rPr lang="en-US" altLang="ja-JP" dirty="0"/>
              <a:t>c : </a:t>
            </a:r>
            <a:r>
              <a:rPr lang="en-US" altLang="ja-JP" dirty="0" err="1"/>
              <a:t>Simka</a:t>
            </a:r>
            <a:r>
              <a:rPr lang="en-US" altLang="ja-JP" dirty="0"/>
              <a:t> K-</a:t>
            </a:r>
            <a:r>
              <a:rPr lang="en-US" altLang="ja-JP" dirty="0" err="1"/>
              <a:t>mer</a:t>
            </a:r>
            <a:r>
              <a:rPr lang="en-US" altLang="ja-JP" dirty="0"/>
              <a:t> </a:t>
            </a:r>
            <a:r>
              <a:rPr lang="ja-JP" altLang="en-US"/>
              <a:t>スペクトル</a:t>
            </a:r>
            <a:r>
              <a:rPr lang="en-US" altLang="ja-JP" dirty="0"/>
              <a:t>(</a:t>
            </a:r>
            <a:r>
              <a:rPr lang="ja-JP" altLang="en-US"/>
              <a:t>完全に別の手法</a:t>
            </a:r>
            <a:r>
              <a:rPr lang="en-US" altLang="ja-JP" dirty="0"/>
              <a:t>) , 24</a:t>
            </a:r>
            <a:r>
              <a:rPr lang="ja-JP" altLang="en-US"/>
              <a:t>分</a:t>
            </a:r>
            <a:r>
              <a:rPr lang="en-US" altLang="ja-JP" dirty="0"/>
              <a:t>1</a:t>
            </a:r>
            <a:r>
              <a:rPr lang="ja-JP" altLang="en-US"/>
              <a:t>秒</a:t>
            </a:r>
            <a:endParaRPr lang="en-US" altLang="ja-JP" dirty="0"/>
          </a:p>
          <a:p>
            <a:pPr lvl="2"/>
            <a:r>
              <a:rPr lang="en-US" altLang="ja-JP" dirty="0"/>
              <a:t>3</a:t>
            </a:r>
            <a:r>
              <a:rPr lang="ja-JP" altLang="en-US"/>
              <a:t>つのサンプルがクラスタリング失敗</a:t>
            </a:r>
            <a:endParaRPr lang="en-US" altLang="ja-JP" dirty="0"/>
          </a:p>
          <a:p>
            <a:pPr lvl="1"/>
            <a:endParaRPr kumimoji="1" lang="en-US" altLang="ja-JP" dirty="0"/>
          </a:p>
          <a:p>
            <a:pPr lvl="1"/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1022371-C4C1-C343-8E14-96EB7843C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5681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8C5B3BF-A09E-FC41-A5C1-14DBAC320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13</a:t>
            </a:fld>
            <a:endParaRPr kumimoji="1" lang="ja-JP" altLang="en-US"/>
          </a:p>
        </p:txBody>
      </p:sp>
      <p:pic>
        <p:nvPicPr>
          <p:cNvPr id="9" name="コンテンツ プレースホルダー 8">
            <a:extLst>
              <a:ext uri="{FF2B5EF4-FFF2-40B4-BE49-F238E27FC236}">
                <a16:creationId xmlns:a16="http://schemas.microsoft.com/office/drawing/2014/main" id="{6E0A4A75-8431-4540-939B-4E86A1E101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69252" y="-72736"/>
            <a:ext cx="9129476" cy="6844499"/>
          </a:xfrm>
        </p:spPr>
      </p:pic>
    </p:spTree>
    <p:extLst>
      <p:ext uri="{BB962C8B-B14F-4D97-AF65-F5344CB8AC3E}">
        <p14:creationId xmlns:p14="http://schemas.microsoft.com/office/powerpoint/2010/main" val="2270454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AEE40A-F068-F24D-809A-951C3B183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/>
              <a:t>犬の</a:t>
            </a:r>
            <a:r>
              <a:rPr kumimoji="1" lang="en-US" altLang="ja-JP" dirty="0"/>
              <a:t>microbiome</a:t>
            </a:r>
            <a:r>
              <a:rPr kumimoji="1" lang="ja-JP" altLang="en-US"/>
              <a:t>サンプルのクラスタリング</a:t>
            </a: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98B75CF0-BC84-1E48-BFB9-14BD67B9B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31998" y="1185863"/>
            <a:ext cx="4997703" cy="4937125"/>
          </a:xfr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842B4EA-719B-7648-A51C-354962071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4617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9C2701-8143-6A48-B599-18FB76D6D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microbiome</a:t>
            </a:r>
            <a:r>
              <a:rPr kumimoji="1" lang="ja-JP" altLang="en-US"/>
              <a:t>の索引検索</a:t>
            </a: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14451C6C-4BD7-A74F-86CD-0D4F076EF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26799" y="1186643"/>
            <a:ext cx="6473119" cy="4937125"/>
          </a:xfr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C07BEAA-4B82-4D46-A048-AE87B3AFA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7283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B2DDFB-6639-6846-A898-4DAB6B966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結論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6CC75A-6CA8-E648-AC38-ED32D5F15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K-</a:t>
            </a:r>
            <a:r>
              <a:rPr kumimoji="1" lang="en-US" altLang="ja-JP" dirty="0" err="1"/>
              <a:t>mer</a:t>
            </a:r>
            <a:r>
              <a:rPr kumimoji="1" lang="ja-JP" altLang="en-US"/>
              <a:t>スペクトルの</a:t>
            </a:r>
            <a:r>
              <a:rPr kumimoji="1" lang="en-US" altLang="ja-JP" dirty="0" err="1"/>
              <a:t>Histosketch</a:t>
            </a:r>
            <a:r>
              <a:rPr kumimoji="1" lang="ja-JP" altLang="en-US"/>
              <a:t>は、</a:t>
            </a:r>
            <a:r>
              <a:rPr kumimoji="1" lang="en-US" altLang="ja-JP" dirty="0"/>
              <a:t>microbiome</a:t>
            </a:r>
            <a:r>
              <a:rPr kumimoji="1" lang="ja-JP" altLang="en-US"/>
              <a:t>データ分析において、効率的で、高速な方法を提供できた</a:t>
            </a:r>
            <a:endParaRPr kumimoji="1"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今回、論文で紹介した方法は、</a:t>
            </a:r>
            <a:r>
              <a:rPr lang="en-US" altLang="ja-JP" dirty="0"/>
              <a:t>microbiome</a:t>
            </a:r>
            <a:r>
              <a:rPr lang="ja-JP" altLang="en-US"/>
              <a:t>研究においてビッグデータという課題に対応するために、さらなる改良と改善の可能性を秘めている</a:t>
            </a:r>
            <a:endParaRPr lang="en-US" altLang="ja-JP" dirty="0"/>
          </a:p>
          <a:p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3D2EFF0-404E-3C40-94F7-16F4E91D5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8023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5011EE-0397-314D-BF7A-CD40D1272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論文情報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7D1F86-F0BE-444B-893E-F4160DB2E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タイトル</a:t>
            </a:r>
            <a:endParaRPr lang="en-US" altLang="ja-JP" dirty="0"/>
          </a:p>
          <a:p>
            <a:pPr lvl="1"/>
            <a:r>
              <a:rPr lang="en-US" altLang="ja-JP" dirty="0"/>
              <a:t>Streaming histogram sketching for rapid microbiome analytics</a:t>
            </a:r>
          </a:p>
          <a:p>
            <a:pPr lvl="1"/>
            <a:endParaRPr lang="en-US" altLang="ja-JP" dirty="0"/>
          </a:p>
          <a:p>
            <a:pPr lvl="1"/>
            <a:endParaRPr lang="en-US" altLang="ja-JP" dirty="0"/>
          </a:p>
          <a:p>
            <a:r>
              <a:rPr kumimoji="1" lang="ja-JP" altLang="en-US"/>
              <a:t>著者</a:t>
            </a:r>
            <a:endParaRPr kumimoji="1" lang="en-US" altLang="ja-JP" dirty="0"/>
          </a:p>
          <a:p>
            <a:pPr lvl="1"/>
            <a:r>
              <a:rPr lang="en-US" altLang="ja-JP" dirty="0"/>
              <a:t>Will PM Rowe, Anna Paola </a:t>
            </a:r>
            <a:r>
              <a:rPr lang="en-US" altLang="ja-JP" dirty="0" err="1"/>
              <a:t>Carrieri</a:t>
            </a:r>
            <a:r>
              <a:rPr lang="en-US" altLang="ja-JP" dirty="0"/>
              <a:t>, Cristina Alcon-</a:t>
            </a:r>
            <a:r>
              <a:rPr lang="en-US" altLang="ja-JP" dirty="0" err="1"/>
              <a:t>Giner</a:t>
            </a:r>
            <a:r>
              <a:rPr lang="en-US" altLang="ja-JP" dirty="0"/>
              <a:t>, </a:t>
            </a:r>
            <a:r>
              <a:rPr lang="en-US" altLang="ja-JP" dirty="0" err="1"/>
              <a:t>Shabhonam</a:t>
            </a:r>
            <a:r>
              <a:rPr lang="en-US" altLang="ja-JP" dirty="0"/>
              <a:t> </a:t>
            </a:r>
            <a:r>
              <a:rPr lang="en-US" altLang="ja-JP" dirty="0" err="1"/>
              <a:t>Caim</a:t>
            </a:r>
            <a:r>
              <a:rPr lang="en-US" altLang="ja-JP" dirty="0"/>
              <a:t>, Alex Shaw, Kathleen Sim, J. Simon Kroll, Lindsay J. Hall, Edward O. </a:t>
            </a:r>
            <a:r>
              <a:rPr lang="en-US" altLang="ja-JP" dirty="0" err="1"/>
              <a:t>Pyzer</a:t>
            </a:r>
            <a:r>
              <a:rPr lang="en-US" altLang="ja-JP" dirty="0"/>
              <a:t>-Knapp and Martyn </a:t>
            </a:r>
            <a:r>
              <a:rPr lang="en-US" altLang="ja-JP" dirty="0" err="1"/>
              <a:t>D.Winn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ACA61E-2373-574F-B27E-E7EF4172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5519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40BE44-4D06-FC45-B07D-FEBF812F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背景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3E2238-A99F-AD41-BD8C-3E7A94F8A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86643"/>
            <a:ext cx="12192000" cy="4936560"/>
          </a:xfrm>
        </p:spPr>
        <p:txBody>
          <a:bodyPr>
            <a:normAutofit/>
          </a:bodyPr>
          <a:lstStyle/>
          <a:p>
            <a:r>
              <a:rPr lang="en-US" altLang="ja-JP" dirty="0"/>
              <a:t>Biome</a:t>
            </a:r>
            <a:r>
              <a:rPr kumimoji="1" lang="en-US" altLang="ja-JP" dirty="0"/>
              <a:t>: </a:t>
            </a:r>
            <a:r>
              <a:rPr lang="ja-JP" altLang="en-US"/>
              <a:t>植物や動物、土壌生物の群集を束ねる大分類</a:t>
            </a:r>
            <a:endParaRPr lang="en-US" altLang="ja-JP" dirty="0"/>
          </a:p>
          <a:p>
            <a:pPr lvl="1"/>
            <a:r>
              <a:rPr lang="ja-JP" altLang="en-US"/>
              <a:t>例えば、植物だと、熱帯降雨林や、ツンドラ、夏緑樹林など</a:t>
            </a:r>
            <a:endParaRPr lang="en-US" altLang="ja-JP" dirty="0"/>
          </a:p>
          <a:p>
            <a:r>
              <a:rPr lang="en-US" altLang="ja-JP" dirty="0"/>
              <a:t>Microbiome :</a:t>
            </a:r>
            <a:r>
              <a:rPr lang="ja-JP" altLang="en-US"/>
              <a:t>特定の環境に生息する微生物の集まり</a:t>
            </a:r>
            <a:r>
              <a:rPr lang="en-US" altLang="ja-JP" dirty="0"/>
              <a:t>(</a:t>
            </a:r>
            <a:r>
              <a:rPr lang="ja-JP" altLang="en-US"/>
              <a:t>微生物の集合体</a:t>
            </a:r>
            <a:r>
              <a:rPr lang="en-US" altLang="ja-JP" dirty="0"/>
              <a:t>)</a:t>
            </a:r>
            <a:endParaRPr lang="ja-JP" altLang="en-US"/>
          </a:p>
          <a:p>
            <a:pPr lvl="1"/>
            <a:r>
              <a:rPr lang="ja-JP" altLang="en-US"/>
              <a:t>例えば、ヒトや動物の腸内細菌叢など</a:t>
            </a:r>
            <a:endParaRPr lang="en-US" altLang="ja-JP" dirty="0"/>
          </a:p>
          <a:p>
            <a:r>
              <a:rPr lang="en-US" altLang="ja-JP" dirty="0"/>
              <a:t>Microbiome</a:t>
            </a:r>
            <a:r>
              <a:rPr lang="ja-JP" altLang="en-US"/>
              <a:t>のデータ</a:t>
            </a:r>
            <a:r>
              <a:rPr lang="en-US" altLang="ja-JP" dirty="0"/>
              <a:t> : k-</a:t>
            </a:r>
            <a:r>
              <a:rPr lang="en-US" altLang="ja-JP" dirty="0" err="1"/>
              <a:t>mer</a:t>
            </a:r>
            <a:r>
              <a:rPr lang="ja-JP" altLang="en-US"/>
              <a:t>スペクトル</a:t>
            </a:r>
            <a:endParaRPr lang="en-US" altLang="ja-JP" dirty="0"/>
          </a:p>
          <a:p>
            <a:pPr lvl="1"/>
            <a:r>
              <a:rPr lang="en-US" altLang="ja-JP" dirty="0"/>
              <a:t>K-</a:t>
            </a:r>
            <a:r>
              <a:rPr lang="en-US" altLang="ja-JP" dirty="0" err="1"/>
              <a:t>mer</a:t>
            </a:r>
            <a:r>
              <a:rPr lang="en-US" altLang="ja-JP" dirty="0"/>
              <a:t> : </a:t>
            </a:r>
            <a:r>
              <a:rPr lang="ja-JP" altLang="en-US"/>
              <a:t>長さ</a:t>
            </a:r>
            <a:r>
              <a:rPr lang="en-US" altLang="ja-JP" dirty="0"/>
              <a:t>k</a:t>
            </a:r>
            <a:r>
              <a:rPr lang="ja-JP" altLang="en-US"/>
              <a:t>の</a:t>
            </a:r>
            <a:r>
              <a:rPr lang="en-US" altLang="ja-JP" dirty="0"/>
              <a:t>DNA</a:t>
            </a:r>
            <a:r>
              <a:rPr lang="ja-JP" altLang="en-US"/>
              <a:t>の部分配列</a:t>
            </a:r>
            <a:r>
              <a:rPr lang="en-US" altLang="ja-JP" dirty="0"/>
              <a:t>(DNA</a:t>
            </a:r>
            <a:r>
              <a:rPr lang="ja-JP" altLang="en-US"/>
              <a:t>は時間と共に変化するデータベース</a:t>
            </a:r>
            <a:r>
              <a:rPr lang="en-US" altLang="ja-JP" dirty="0"/>
              <a:t>)</a:t>
            </a:r>
          </a:p>
          <a:p>
            <a:pPr marL="457200" lvl="1" indent="0">
              <a:buNone/>
            </a:pPr>
            <a:endParaRPr lang="en-US" altLang="ja-JP" dirty="0"/>
          </a:p>
          <a:p>
            <a:pPr marL="457200" lvl="1" indent="0">
              <a:buNone/>
            </a:pPr>
            <a:endParaRPr lang="en-US" altLang="ja-JP" dirty="0"/>
          </a:p>
          <a:p>
            <a:r>
              <a:rPr lang="en" altLang="ja-JP" b="1" dirty="0"/>
              <a:t>K-</a:t>
            </a:r>
            <a:r>
              <a:rPr lang="en" altLang="ja-JP" b="1" dirty="0" err="1"/>
              <a:t>mer</a:t>
            </a:r>
            <a:r>
              <a:rPr lang="ja-JP" altLang="en-US" b="1"/>
              <a:t>の比較：長さ</a:t>
            </a:r>
            <a:r>
              <a:rPr lang="en-US" altLang="ja-JP" b="1" dirty="0"/>
              <a:t>k</a:t>
            </a:r>
            <a:r>
              <a:rPr lang="ja-JP" altLang="en-US" b="1"/>
              <a:t>の部分配列から、バイオームをクラスタリング</a:t>
            </a:r>
            <a:r>
              <a:rPr lang="en-US" altLang="ja-JP" b="1" dirty="0"/>
              <a:t>(</a:t>
            </a:r>
            <a:r>
              <a:rPr lang="ja-JP" altLang="en-US" b="1"/>
              <a:t>分類化</a:t>
            </a:r>
            <a:r>
              <a:rPr lang="en-US" altLang="ja-JP" b="1" dirty="0"/>
              <a:t>)</a:t>
            </a:r>
          </a:p>
          <a:p>
            <a:pPr lvl="1"/>
            <a:r>
              <a:rPr lang="ja-JP" altLang="en-US" b="1"/>
              <a:t>測定値は、バイオームの組成の変化を特定するために使用</a:t>
            </a:r>
          </a:p>
          <a:p>
            <a:pPr lvl="1"/>
            <a:endParaRPr lang="en-US" altLang="ja-JP" dirty="0"/>
          </a:p>
          <a:p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D5492F-4FD3-BF43-A221-428E7D817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4992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0C5BE31F-4716-1040-940B-64180B3241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0" y="1060855"/>
            <a:ext cx="6234310" cy="5014824"/>
          </a:xfr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12FF964-40C1-1940-BF21-E7A49F374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8958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FF1DF6-983B-084D-9C64-18E0B9766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研究概要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4FF4F8D-03AA-2E47-80A6-CBBB5620D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近年、公的に公開された</a:t>
            </a:r>
            <a:r>
              <a:rPr lang="en-US" altLang="ja-JP" dirty="0"/>
              <a:t>microbiome</a:t>
            </a:r>
            <a:r>
              <a:rPr lang="ja-JP" altLang="en-US"/>
              <a:t>データの増加</a:t>
            </a:r>
            <a:endParaRPr lang="en-US" altLang="ja-JP" dirty="0"/>
          </a:p>
          <a:p>
            <a:pPr lvl="1"/>
            <a:r>
              <a:rPr lang="ja-JP" altLang="en-US"/>
              <a:t>新しい研究や再分析が可能に</a:t>
            </a:r>
            <a:endParaRPr lang="en-US" altLang="ja-JP" dirty="0"/>
          </a:p>
          <a:p>
            <a:pPr lvl="1"/>
            <a:r>
              <a:rPr kumimoji="1" lang="ja-JP" altLang="en-US"/>
              <a:t>大量のデータを高速処理できる分析を開発する必要性</a:t>
            </a:r>
            <a:endParaRPr lang="en-US" altLang="ja-JP" dirty="0"/>
          </a:p>
          <a:p>
            <a:r>
              <a:rPr kumimoji="1" lang="ja-JP" altLang="en-US"/>
              <a:t>既存の手法</a:t>
            </a:r>
            <a:r>
              <a:rPr kumimoji="1" lang="en-US" altLang="ja-JP" dirty="0"/>
              <a:t>	</a:t>
            </a:r>
          </a:p>
          <a:p>
            <a:pPr lvl="1"/>
            <a:r>
              <a:rPr lang="ja-JP" altLang="en-US"/>
              <a:t>データ検索とサンプル分類の観点から、ビッグデータの時代に適さない</a:t>
            </a:r>
          </a:p>
          <a:p>
            <a:endParaRPr lang="en-US" altLang="ja-JP" dirty="0"/>
          </a:p>
          <a:p>
            <a:r>
              <a:rPr lang="ja-JP" altLang="en-US"/>
              <a:t>ニーズに応えるために、</a:t>
            </a:r>
            <a:r>
              <a:rPr lang="en-US" altLang="ja-JP" dirty="0"/>
              <a:t>microbiome</a:t>
            </a:r>
            <a:r>
              <a:rPr lang="ja-JP" altLang="en-US"/>
              <a:t>の連続データ</a:t>
            </a:r>
            <a:r>
              <a:rPr lang="en-US" altLang="ja-JP" dirty="0"/>
              <a:t>(k-</a:t>
            </a:r>
            <a:r>
              <a:rPr lang="en-US" altLang="ja-JP" dirty="0" err="1"/>
              <a:t>mer</a:t>
            </a:r>
            <a:r>
              <a:rPr lang="en-US" altLang="ja-JP" dirty="0"/>
              <a:t>)</a:t>
            </a:r>
            <a:r>
              <a:rPr lang="ja-JP" altLang="en-US"/>
              <a:t>をコンパクトに表現する方法を提案</a:t>
            </a:r>
          </a:p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C1FA35E-61FA-134E-ADCA-4F4616ABF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945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13B599-AF1E-D44E-80DD-69B36846D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2</a:t>
            </a:r>
            <a:r>
              <a:rPr lang="ja-JP" altLang="en-US"/>
              <a:t>つの</a:t>
            </a:r>
            <a:r>
              <a:rPr lang="en-US" altLang="ja-JP" dirty="0"/>
              <a:t>microbiome</a:t>
            </a:r>
            <a:r>
              <a:rPr lang="ja-JP" altLang="en-US"/>
              <a:t>分析方法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B0C3FE-89E1-264F-9464-B50BF9BAB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86643"/>
            <a:ext cx="12192000" cy="4936560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Referenced-based </a:t>
            </a:r>
          </a:p>
          <a:p>
            <a:pPr lvl="1"/>
            <a:r>
              <a:rPr kumimoji="1" lang="ja-JP" altLang="en-US"/>
              <a:t>リファレンスゲノム</a:t>
            </a:r>
            <a:r>
              <a:rPr kumimoji="1" lang="en-US" altLang="ja-JP" dirty="0"/>
              <a:t>(</a:t>
            </a:r>
            <a:r>
              <a:rPr kumimoji="1" lang="ja-JP" altLang="en-US"/>
              <a:t>既知の遺伝子情報</a:t>
            </a:r>
            <a:r>
              <a:rPr kumimoji="1" lang="en-US" altLang="ja-JP" dirty="0"/>
              <a:t>)</a:t>
            </a:r>
            <a:r>
              <a:rPr lang="ja-JP" altLang="en-US"/>
              <a:t>と個々の生物のゲノム配列を比較</a:t>
            </a:r>
            <a:endParaRPr lang="en-US" altLang="ja-JP" dirty="0"/>
          </a:p>
          <a:p>
            <a:pPr lvl="1"/>
            <a:r>
              <a:rPr lang="ja-JP" altLang="en-US">
                <a:solidFill>
                  <a:srgbClr val="FF0000"/>
                </a:solidFill>
              </a:rPr>
              <a:t>ゲノム分析において、分析できないことが多い</a:t>
            </a:r>
            <a:endParaRPr lang="en-US" altLang="ja-JP" dirty="0">
              <a:solidFill>
                <a:srgbClr val="FF0000"/>
              </a:solidFill>
            </a:endParaRPr>
          </a:p>
          <a:p>
            <a:pPr lvl="1"/>
            <a:endParaRPr lang="en-US" altLang="ja-JP" dirty="0">
              <a:solidFill>
                <a:srgbClr val="FF0000"/>
              </a:solidFill>
            </a:endParaRPr>
          </a:p>
          <a:p>
            <a:r>
              <a:rPr kumimoji="1" lang="en-US" altLang="ja-JP" dirty="0"/>
              <a:t>De novo</a:t>
            </a:r>
          </a:p>
          <a:p>
            <a:pPr lvl="1"/>
            <a:r>
              <a:rPr kumimoji="1" lang="ja-JP" altLang="en-US"/>
              <a:t>リファレンスゲノムを用いず、収集した配列データのみに基づく分析</a:t>
            </a:r>
            <a:endParaRPr kumimoji="1" lang="en-US" altLang="ja-JP" dirty="0"/>
          </a:p>
          <a:p>
            <a:pPr lvl="1"/>
            <a:r>
              <a:rPr lang="ja-JP" altLang="en-US"/>
              <a:t>上記の問題は解消され、現在の主流の方法</a:t>
            </a:r>
            <a:endParaRPr lang="en-US" altLang="ja-JP" dirty="0"/>
          </a:p>
          <a:p>
            <a:pPr lvl="1"/>
            <a:r>
              <a:rPr lang="en-US" altLang="ja-JP" dirty="0"/>
              <a:t> </a:t>
            </a:r>
            <a:r>
              <a:rPr lang="en" altLang="ja-JP" dirty="0"/>
              <a:t>K-</a:t>
            </a:r>
            <a:r>
              <a:rPr lang="en" altLang="ja-JP" dirty="0" err="1"/>
              <a:t>mer</a:t>
            </a:r>
            <a:r>
              <a:rPr lang="ja-JP" altLang="en-US"/>
              <a:t>の対比較：長さ</a:t>
            </a:r>
            <a:r>
              <a:rPr lang="en-US" altLang="ja-JP" dirty="0"/>
              <a:t>k</a:t>
            </a:r>
            <a:r>
              <a:rPr lang="ja-JP" altLang="en-US"/>
              <a:t>の部分配列から、バイオームをクラスタリング</a:t>
            </a:r>
            <a:r>
              <a:rPr lang="en-US" altLang="ja-JP" dirty="0"/>
              <a:t>(</a:t>
            </a:r>
            <a:r>
              <a:rPr lang="ja-JP" altLang="en-US"/>
              <a:t>分類化</a:t>
            </a:r>
            <a:r>
              <a:rPr lang="en-US" altLang="ja-JP" dirty="0"/>
              <a:t>)</a:t>
            </a:r>
          </a:p>
          <a:p>
            <a:pPr lvl="2"/>
            <a:r>
              <a:rPr lang="ja-JP" altLang="en-US"/>
              <a:t>測定値は、バイオームの組成の変化を特定するために使用</a:t>
            </a:r>
            <a:endParaRPr lang="en-US" altLang="ja-JP" dirty="0"/>
          </a:p>
          <a:p>
            <a:pPr lvl="2"/>
            <a:r>
              <a:rPr lang="ja-JP" altLang="en-US"/>
              <a:t>次元数が多い</a:t>
            </a:r>
          </a:p>
          <a:p>
            <a:pPr marL="457200" lvl="1" indent="0">
              <a:buNone/>
            </a:pP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ja-JP" altLang="en-US">
              <a:solidFill>
                <a:srgbClr val="FF0000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63312EB-D15A-0246-927B-588F931A3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1961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98B119-C202-2447-BC3E-C126B700E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他の技術の適用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69A737-06FA-AE46-97B7-2AFD079E4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Min-hash</a:t>
            </a:r>
            <a:r>
              <a:rPr kumimoji="1" lang="ja-JP" altLang="en-US"/>
              <a:t>の利用</a:t>
            </a:r>
            <a:endParaRPr kumimoji="1" lang="en-US" altLang="ja-JP" dirty="0"/>
          </a:p>
          <a:p>
            <a:pPr lvl="1"/>
            <a:r>
              <a:rPr kumimoji="1" lang="ja-JP" altLang="en-US"/>
              <a:t>クラスタリングや、データベース検索、系統発生推定など、一部の分析にて効果を発揮</a:t>
            </a:r>
            <a:endParaRPr kumimoji="1" lang="en-US" altLang="ja-JP" dirty="0"/>
          </a:p>
          <a:p>
            <a:pPr lvl="1"/>
            <a:r>
              <a:rPr lang="ja-JP" altLang="en-US"/>
              <a:t>特定のマイクロバイオームでは効果大</a:t>
            </a:r>
            <a:endParaRPr lang="en-US" altLang="ja-JP" dirty="0"/>
          </a:p>
          <a:p>
            <a:pPr lvl="1"/>
            <a:r>
              <a:rPr lang="en" altLang="ja-JP" dirty="0"/>
              <a:t>k-</a:t>
            </a:r>
            <a:r>
              <a:rPr lang="en" altLang="ja-JP" dirty="0" err="1"/>
              <a:t>mer</a:t>
            </a:r>
            <a:r>
              <a:rPr lang="ja-JP" altLang="en-US"/>
              <a:t>周波数情報の損失や影響など、標準の手法にて、制限がある</a:t>
            </a:r>
          </a:p>
          <a:p>
            <a:pPr lvl="1"/>
            <a:r>
              <a:rPr lang="ja-JP" altLang="en-US"/>
              <a:t>一部の方法は、この制限に対処するが、観測されたすべての</a:t>
            </a:r>
            <a:r>
              <a:rPr lang="en" altLang="ja-JP" dirty="0"/>
              <a:t>k-</a:t>
            </a:r>
            <a:r>
              <a:rPr lang="en" altLang="ja-JP" dirty="0" err="1"/>
              <a:t>mer</a:t>
            </a:r>
            <a:r>
              <a:rPr lang="ja-JP" altLang="en-US"/>
              <a:t>の頻度を利用不可</a:t>
            </a:r>
            <a:endParaRPr lang="en-US" altLang="ja-JP" dirty="0"/>
          </a:p>
          <a:p>
            <a:pPr lvl="1"/>
            <a:endParaRPr kumimoji="1" lang="en-US" altLang="ja-JP" dirty="0"/>
          </a:p>
          <a:p>
            <a:pPr lvl="1"/>
            <a:endParaRPr lang="en-US" altLang="ja-JP" dirty="0"/>
          </a:p>
          <a:p>
            <a:pPr lvl="1"/>
            <a:endParaRPr kumimoji="1" lang="en-US" altLang="ja-JP" dirty="0"/>
          </a:p>
          <a:p>
            <a:pPr marL="0" indent="0" algn="ctr">
              <a:buNone/>
            </a:pPr>
            <a:r>
              <a:rPr lang="ja-JP" altLang="en-US" sz="2800" b="1"/>
              <a:t>迅速に類似性や索引検索、分類操作ができる新たな方法が必要</a:t>
            </a:r>
          </a:p>
          <a:p>
            <a:pPr lvl="1"/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593D2C0-62AA-E648-A4AE-20EB07534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6808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BBD3C2-92FB-ED47-8F65-694EFE068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Microbiome </a:t>
            </a:r>
            <a:r>
              <a:rPr lang="ja-JP" altLang="en-US"/>
              <a:t>の</a:t>
            </a:r>
            <a:r>
              <a:rPr lang="en-US" altLang="ja-JP" dirty="0" err="1"/>
              <a:t>histosketch</a:t>
            </a:r>
            <a:r>
              <a:rPr lang="ja-JP" altLang="en-US"/>
              <a:t>化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07A601-D930-D34C-A959-BD9FBF023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186643"/>
            <a:ext cx="12192001" cy="4936560"/>
          </a:xfrm>
        </p:spPr>
        <p:txBody>
          <a:bodyPr>
            <a:normAutofit/>
          </a:bodyPr>
          <a:lstStyle/>
          <a:p>
            <a:r>
              <a:rPr lang="ja-JP" altLang="en-US"/>
              <a:t>マイクロバイオームの多様性を表現するために、</a:t>
            </a:r>
            <a:r>
              <a:rPr lang="en" altLang="ja-JP" dirty="0"/>
              <a:t>K-</a:t>
            </a:r>
            <a:r>
              <a:rPr lang="en" altLang="ja-JP" dirty="0" err="1"/>
              <a:t>mer</a:t>
            </a:r>
            <a:r>
              <a:rPr lang="ja-JP" altLang="en-US"/>
              <a:t>スペクトルを使用</a:t>
            </a:r>
            <a:endParaRPr lang="en-US" altLang="ja-JP" dirty="0"/>
          </a:p>
          <a:p>
            <a:pPr lvl="1"/>
            <a:r>
              <a:rPr lang="ja-JP" altLang="en-US"/>
              <a:t>全部の</a:t>
            </a:r>
            <a:r>
              <a:rPr lang="en" altLang="ja-JP" dirty="0"/>
              <a:t>K-</a:t>
            </a:r>
            <a:r>
              <a:rPr lang="en" altLang="ja-JP" dirty="0" err="1"/>
              <a:t>mer</a:t>
            </a:r>
            <a:r>
              <a:rPr lang="ja-JP" altLang="en-US"/>
              <a:t>スペクトルを使用するのではなく、直近の</a:t>
            </a:r>
            <a:r>
              <a:rPr lang="en" altLang="ja-JP" dirty="0"/>
              <a:t>K-</a:t>
            </a:r>
            <a:r>
              <a:rPr lang="en" altLang="ja-JP" dirty="0" err="1"/>
              <a:t>mer</a:t>
            </a:r>
            <a:r>
              <a:rPr lang="ja-JP" altLang="en-US"/>
              <a:t>スペクトルを使用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→データストリーム全体の</a:t>
            </a:r>
            <a:r>
              <a:rPr lang="en" altLang="ja-JP" dirty="0"/>
              <a:t>k-</a:t>
            </a:r>
            <a:r>
              <a:rPr lang="en" altLang="ja-JP" dirty="0" err="1"/>
              <a:t>mer</a:t>
            </a:r>
            <a:r>
              <a:rPr lang="ja-JP" altLang="en-US"/>
              <a:t>スペクトルを概算する</a:t>
            </a:r>
            <a:endParaRPr kumimoji="1" lang="en-US" altLang="ja-JP" dirty="0"/>
          </a:p>
          <a:p>
            <a:r>
              <a:rPr kumimoji="1" lang="en-US" altLang="ja-JP" dirty="0" err="1"/>
              <a:t>Histcketch</a:t>
            </a:r>
            <a:r>
              <a:rPr kumimoji="1" lang="ja-JP" altLang="en-US"/>
              <a:t>とは</a:t>
            </a:r>
            <a:endParaRPr kumimoji="1" lang="en-US" altLang="ja-JP" dirty="0"/>
          </a:p>
          <a:p>
            <a:pPr lvl="1"/>
            <a:r>
              <a:rPr kumimoji="1" lang="ja-JP" altLang="en-US"/>
              <a:t>新しいデータほど重みを持たせる</a:t>
            </a:r>
            <a:endParaRPr kumimoji="1" lang="en-US" altLang="ja-JP" dirty="0"/>
          </a:p>
          <a:p>
            <a:pPr lvl="1"/>
            <a:r>
              <a:rPr lang="ja-JP" altLang="en-US"/>
              <a:t>ヒストグラムにランダムに</a:t>
            </a:r>
            <a:r>
              <a:rPr lang="en-US" altLang="ja-JP" dirty="0"/>
              <a:t>0-1</a:t>
            </a:r>
            <a:r>
              <a:rPr lang="ja-JP" altLang="en-US"/>
              <a:t>の値を割り当る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457200" lvl="1" indent="0">
              <a:buNone/>
            </a:pPr>
            <a:endParaRPr kumimoji="1" lang="en-US" altLang="ja-JP" dirty="0"/>
          </a:p>
          <a:p>
            <a:r>
              <a:rPr lang="en-US" altLang="ja-JP" dirty="0" err="1"/>
              <a:t>Mincrobiome</a:t>
            </a:r>
            <a:r>
              <a:rPr lang="ja-JP" altLang="en-US"/>
              <a:t>の</a:t>
            </a:r>
            <a:r>
              <a:rPr lang="en-US" altLang="ja-JP" dirty="0" err="1"/>
              <a:t>histosketch</a:t>
            </a:r>
            <a:r>
              <a:rPr lang="ja-JP" altLang="en-US"/>
              <a:t>化をプログラムした「</a:t>
            </a:r>
            <a:r>
              <a:rPr lang="en-US" altLang="ja-JP" dirty="0"/>
              <a:t>HULK</a:t>
            </a:r>
            <a:r>
              <a:rPr lang="ja-JP" altLang="en-US"/>
              <a:t>」を実装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A26BBC1-8B1B-C744-B690-0A757D968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2351489-D127-6F46-8B9A-18F523349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374" y="2589169"/>
            <a:ext cx="5588000" cy="18542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D6B927D-8741-554D-8699-7A8813C36A04}"/>
              </a:ext>
            </a:extLst>
          </p:cNvPr>
          <p:cNvSpPr txBox="1"/>
          <p:nvPr/>
        </p:nvSpPr>
        <p:spPr>
          <a:xfrm>
            <a:off x="8018751" y="5395772"/>
            <a:ext cx="4173249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sz="1050"/>
              <a:t>参考文献：</a:t>
            </a:r>
            <a:r>
              <a:rPr lang="en" altLang="ja-JP" sz="1050" dirty="0"/>
              <a:t>Yang D, Li B, Rettig L, </a:t>
            </a:r>
            <a:r>
              <a:rPr lang="en" altLang="ja-JP" sz="1050" dirty="0" err="1"/>
              <a:t>Cudre</a:t>
            </a:r>
            <a:r>
              <a:rPr lang="en" altLang="ja-JP" sz="1050" dirty="0"/>
              <a:t>́-</a:t>
            </a:r>
            <a:r>
              <a:rPr lang="en" altLang="ja-JP" sz="1050" dirty="0" err="1"/>
              <a:t>Mauroux</a:t>
            </a:r>
            <a:r>
              <a:rPr lang="en" altLang="ja-JP" sz="1050" dirty="0"/>
              <a:t> P. </a:t>
            </a:r>
            <a:r>
              <a:rPr lang="en" altLang="ja-JP" sz="1050" dirty="0" err="1"/>
              <a:t>HistoSketch</a:t>
            </a:r>
            <a:r>
              <a:rPr lang="en" altLang="ja-JP" sz="1050" dirty="0"/>
              <a:t>: fast similarity- preserving sketching of streaming histograms with concept drift, 2017 IEEE international conference on data mining (ICDM); 2017. p. 545–54. </a:t>
            </a:r>
          </a:p>
          <a:p>
            <a:pPr algn="r"/>
            <a:endParaRPr kumimoji="1" lang="ja-JP" altLang="en-US" sz="1050"/>
          </a:p>
        </p:txBody>
      </p:sp>
    </p:spTree>
    <p:extLst>
      <p:ext uri="{BB962C8B-B14F-4D97-AF65-F5344CB8AC3E}">
        <p14:creationId xmlns:p14="http://schemas.microsoft.com/office/powerpoint/2010/main" val="2003141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F9079048-2504-2948-91CD-1B43F44EE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9181" y="0"/>
            <a:ext cx="7102637" cy="6858000"/>
          </a:xfr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43C7362-1C12-444D-8599-4E3B0F288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259F1-6CA6-B243-B8B4-60489EF6CFAE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9504813"/>
      </p:ext>
    </p:extLst>
  </p:cSld>
  <p:clrMapOvr>
    <a:masterClrMapping/>
  </p:clrMapOvr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ギャラリー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{CF939B77-A4D5-674E-8C2A-DC8420EA6C81}tf10001119</Template>
  <TotalTime>46258</TotalTime>
  <Words>1039</Words>
  <Application>Microsoft Macintosh PowerPoint</Application>
  <PresentationFormat>ワイド画面</PresentationFormat>
  <Paragraphs>140</Paragraphs>
  <Slides>16</Slides>
  <Notes>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2" baseType="lpstr">
      <vt:lpstr>游ゴシック</vt:lpstr>
      <vt:lpstr>游ゴシック Light</vt:lpstr>
      <vt:lpstr>Arial</vt:lpstr>
      <vt:lpstr>Century Gothic</vt:lpstr>
      <vt:lpstr>Wingdings</vt:lpstr>
      <vt:lpstr>ギャラリー</vt:lpstr>
      <vt:lpstr>Streaming histogram sketching for rapid microbiome analytics</vt:lpstr>
      <vt:lpstr>論文情報</vt:lpstr>
      <vt:lpstr>背景</vt:lpstr>
      <vt:lpstr>PowerPoint プレゼンテーション</vt:lpstr>
      <vt:lpstr>研究概要</vt:lpstr>
      <vt:lpstr>2つのmicrobiome分析方法</vt:lpstr>
      <vt:lpstr>他の技術の適用</vt:lpstr>
      <vt:lpstr>Microbiome のhistosketch化</vt:lpstr>
      <vt:lpstr>PowerPoint プレゼンテーション</vt:lpstr>
      <vt:lpstr>Histosketchの生成</vt:lpstr>
      <vt:lpstr>Histosketch更新</vt:lpstr>
      <vt:lpstr>ヒトのMicrobiomeデータのクラスタリング</vt:lpstr>
      <vt:lpstr>PowerPoint プレゼンテーション</vt:lpstr>
      <vt:lpstr>犬のmicrobiomeサンプルのクラスタリング</vt:lpstr>
      <vt:lpstr>microbiomeの索引検索</vt:lpstr>
      <vt:lpstr>結論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三原 寛寿</dc:creator>
  <cp:lastModifiedBy>Microsoft Office User</cp:lastModifiedBy>
  <cp:revision>273</cp:revision>
  <dcterms:created xsi:type="dcterms:W3CDTF">2019-10-09T07:40:24Z</dcterms:created>
  <dcterms:modified xsi:type="dcterms:W3CDTF">2021-11-19T03:50:33Z</dcterms:modified>
</cp:coreProperties>
</file>